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2"/>
    <p:sldId id="259" r:id="rId3"/>
    <p:sldId id="269" r:id="rId4"/>
    <p:sldId id="270" r:id="rId5"/>
    <p:sldId id="276" r:id="rId6"/>
    <p:sldId id="271" r:id="rId7"/>
    <p:sldId id="277" r:id="rId8"/>
    <p:sldId id="272" r:id="rId9"/>
    <p:sldId id="278" r:id="rId10"/>
    <p:sldId id="273" r:id="rId11"/>
    <p:sldId id="279" r:id="rId12"/>
    <p:sldId id="274" r:id="rId13"/>
    <p:sldId id="275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B946"/>
    <a:srgbClr val="009581"/>
    <a:srgbClr val="8B8D8E"/>
    <a:srgbClr val="0073CF"/>
    <a:srgbClr val="E37222"/>
    <a:srgbClr val="A70240"/>
    <a:srgbClr val="C9DD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632" autoAdjust="0"/>
    <p:restoredTop sz="90586" autoAdjust="0"/>
  </p:normalViewPr>
  <p:slideViewPr>
    <p:cSldViewPr>
      <p:cViewPr>
        <p:scale>
          <a:sx n="66" d="100"/>
          <a:sy n="66" d="100"/>
        </p:scale>
        <p:origin x="-1662" y="-1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94C485-5DB8-443A-A2AF-71A8C139E4D7}" type="datetimeFigureOut">
              <a:rPr lang="en-GB" smtClean="0"/>
              <a:pPr/>
              <a:t>21/09/2016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98E0DB-D012-414C-B2FE-544985BEF6A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2459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EDAAD-3E16-40C3-A82A-7E4533BFB834}" type="datetimeFigureOut">
              <a:rPr lang="en-GB" smtClean="0"/>
              <a:pPr/>
              <a:t>21/09/2016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F476A-6DFD-472A-B320-F71C92DFD2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23131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EDAAD-3E16-40C3-A82A-7E4533BFB834}" type="datetimeFigureOut">
              <a:rPr lang="en-GB" smtClean="0"/>
              <a:pPr/>
              <a:t>21/09/2016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F476A-6DFD-472A-B320-F71C92DFD2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6614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EDAAD-3E16-40C3-A82A-7E4533BFB834}" type="datetimeFigureOut">
              <a:rPr lang="en-GB" smtClean="0"/>
              <a:pPr/>
              <a:t>21/09/2016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F476A-6DFD-472A-B320-F71C92DFD2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0482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EDAAD-3E16-40C3-A82A-7E4533BFB834}" type="datetimeFigureOut">
              <a:rPr lang="en-GB" smtClean="0"/>
              <a:pPr/>
              <a:t>21/09/2016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F476A-6DFD-472A-B320-F71C92DFD2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3699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EDAAD-3E16-40C3-A82A-7E4533BFB834}" type="datetimeFigureOut">
              <a:rPr lang="en-GB" smtClean="0"/>
              <a:pPr/>
              <a:t>21/09/2016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F476A-6DFD-472A-B320-F71C92DFD2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18398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EDAAD-3E16-40C3-A82A-7E4533BFB834}" type="datetimeFigureOut">
              <a:rPr lang="en-GB" smtClean="0"/>
              <a:pPr/>
              <a:t>21/09/2016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F476A-6DFD-472A-B320-F71C92DFD2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53664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EDAAD-3E16-40C3-A82A-7E4533BFB834}" type="datetimeFigureOut">
              <a:rPr lang="en-GB" smtClean="0"/>
              <a:pPr/>
              <a:t>21/09/2016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F476A-6DFD-472A-B320-F71C92DFD2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2738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EDAAD-3E16-40C3-A82A-7E4533BFB834}" type="datetimeFigureOut">
              <a:rPr lang="en-GB" smtClean="0"/>
              <a:pPr/>
              <a:t>21/09/2016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F476A-6DFD-472A-B320-F71C92DFD2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9552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EDAAD-3E16-40C3-A82A-7E4533BFB834}" type="datetimeFigureOut">
              <a:rPr lang="en-GB" smtClean="0"/>
              <a:pPr/>
              <a:t>21/09/2016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F476A-6DFD-472A-B320-F71C92DFD2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180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EDAAD-3E16-40C3-A82A-7E4533BFB834}" type="datetimeFigureOut">
              <a:rPr lang="en-GB" smtClean="0"/>
              <a:pPr/>
              <a:t>21/09/2016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F476A-6DFD-472A-B320-F71C92DFD2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27969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EDAAD-3E16-40C3-A82A-7E4533BFB834}" type="datetimeFigureOut">
              <a:rPr lang="en-GB" smtClean="0"/>
              <a:pPr/>
              <a:t>21/09/2016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F476A-6DFD-472A-B320-F71C92DFD2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8249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13" cstate="print"/>
          <a:srcRect t="2320" r="61458" b="4295"/>
          <a:stretch>
            <a:fillRect/>
          </a:stretch>
        </p:blipFill>
        <p:spPr bwMode="auto">
          <a:xfrm>
            <a:off x="6380608" y="0"/>
            <a:ext cx="279990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EDAAD-3E16-40C3-A82A-7E4533BFB834}" type="datetimeFigureOut">
              <a:rPr lang="en-GB" smtClean="0"/>
              <a:pPr/>
              <a:t>21/09/2016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BF476A-6DFD-472A-B320-F71C92DFD2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0526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spcBef>
          <a:spcPct val="0"/>
        </a:spcBef>
        <a:buNone/>
        <a:defRPr kumimoji="0" lang="en-US" sz="3600" b="1" i="0" u="none" strike="noStrike" kern="1200" cap="none" spc="0" normalizeH="0" baseline="0" noProof="0" dirty="0" smtClean="0">
          <a:ln>
            <a:noFill/>
          </a:ln>
          <a:solidFill>
            <a:srgbClr val="50B946"/>
          </a:solidFill>
          <a:effectLst/>
          <a:uLnTx/>
          <a:uFillTx/>
          <a:latin typeface="Museo Sans Rounded 500" pitchFamily="50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www.google.co.uk/url?sa=i&amp;rct=j&amp;q=&amp;esrc=s&amp;source=images&amp;cd=&amp;cad=rja&amp;uact=8&amp;ved=0ahUKEwi-sLb0xdXMAhXKB8AKHVdSCq8QjRwIBw&amp;url=http://www.pomsinoz.com/forum/chewing-fat/211054-bristol-giant-water-slide-sees-thrill-seekers-soaked.html&amp;psig=AFQjCNElLwfEV8rGyAUeCqP9wBuj51x_mw&amp;ust=1463176966368545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9180512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051" name="Picture 3" descr="D:\Desktop\Bristol 2015 Logos\KPMG_Sponsor_Logo_Lock-up_Full_Colour_Vertical.jpg"/>
          <p:cNvPicPr>
            <a:picLocks noChangeAspect="1" noChangeArrowheads="1"/>
          </p:cNvPicPr>
          <p:nvPr/>
        </p:nvPicPr>
        <p:blipFill>
          <a:blip r:embed="rId2" cstate="print"/>
          <a:srcRect t="3306" b="60471"/>
          <a:stretch>
            <a:fillRect/>
          </a:stretch>
        </p:blipFill>
        <p:spPr bwMode="auto">
          <a:xfrm>
            <a:off x="0" y="332656"/>
            <a:ext cx="5138749" cy="216024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3486075"/>
            <a:ext cx="4390256" cy="1470025"/>
          </a:xfrm>
        </p:spPr>
        <p:txBody>
          <a:bodyPr>
            <a:normAutofit fontScale="90000"/>
          </a:bodyPr>
          <a:lstStyle/>
          <a:p>
            <a:pPr algn="l"/>
            <a:r>
              <a:rPr lang="en-GB" sz="4400" dirty="0" smtClean="0">
                <a:latin typeface="+mn-lt"/>
              </a:rPr>
              <a:t>The Bristol Method</a:t>
            </a:r>
            <a:r>
              <a:rPr lang="en-GB" dirty="0" smtClean="0">
                <a:latin typeface="+mn-lt"/>
              </a:rPr>
              <a:t/>
            </a:r>
            <a:br>
              <a:rPr lang="en-GB" dirty="0" smtClean="0">
                <a:latin typeface="+mn-lt"/>
              </a:rPr>
            </a:br>
            <a:r>
              <a:rPr lang="en-GB" dirty="0"/>
              <a:t/>
            </a:r>
            <a:br>
              <a:rPr lang="en-GB" dirty="0"/>
            </a:br>
            <a:r>
              <a:rPr lang="en-GB" dirty="0" smtClean="0">
                <a:solidFill>
                  <a:srgbClr val="002060"/>
                </a:solidFill>
              </a:rPr>
              <a:t>Peter Mann</a:t>
            </a:r>
            <a:br>
              <a:rPr lang="en-GB" dirty="0" smtClean="0">
                <a:solidFill>
                  <a:srgbClr val="002060"/>
                </a:solidFill>
              </a:rPr>
            </a:br>
            <a:r>
              <a:rPr lang="en-GB" dirty="0" smtClean="0">
                <a:solidFill>
                  <a:srgbClr val="002060"/>
                </a:solidFill>
              </a:rPr>
              <a:t>Transport Director</a:t>
            </a:r>
            <a:br>
              <a:rPr lang="en-GB" dirty="0" smtClean="0">
                <a:solidFill>
                  <a:srgbClr val="002060"/>
                </a:solidFill>
              </a:rPr>
            </a:br>
            <a:r>
              <a:rPr lang="en-GB" dirty="0" smtClean="0">
                <a:solidFill>
                  <a:srgbClr val="002060"/>
                </a:solidFill>
              </a:rPr>
              <a:t>Bristol City Council, UK</a:t>
            </a:r>
            <a:endParaRPr lang="en-GB" dirty="0">
              <a:solidFill>
                <a:srgbClr val="002060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4855258" y="1196752"/>
            <a:ext cx="4325254" cy="4337350"/>
            <a:chOff x="-6589240" y="692696"/>
            <a:chExt cx="4325254" cy="4337350"/>
          </a:xfrm>
        </p:grpSpPr>
        <p:pic>
          <p:nvPicPr>
            <p:cNvPr id="2050" name="Picture 2" descr="D:\Desktop\Bristol 2015 Logos\In it for good badge_RGB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6589240" y="692696"/>
              <a:ext cx="4325254" cy="4337350"/>
            </a:xfrm>
            <a:prstGeom prst="rect">
              <a:avLst/>
            </a:prstGeom>
            <a:noFill/>
          </p:spPr>
        </p:pic>
        <p:sp>
          <p:nvSpPr>
            <p:cNvPr id="6" name="Oval 5"/>
            <p:cNvSpPr/>
            <p:nvPr/>
          </p:nvSpPr>
          <p:spPr>
            <a:xfrm>
              <a:off x="-5509120" y="1988840"/>
              <a:ext cx="2088232" cy="17281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5791362" y="2780928"/>
            <a:ext cx="23762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smtClean="0">
                <a:solidFill>
                  <a:schemeClr val="tx2">
                    <a:lumMod val="75000"/>
                  </a:schemeClr>
                </a:solidFill>
              </a:rPr>
              <a:t>In it </a:t>
            </a:r>
          </a:p>
          <a:p>
            <a:pPr algn="ctr"/>
            <a:r>
              <a:rPr lang="en-GB" sz="2800" b="1" dirty="0" smtClean="0">
                <a:solidFill>
                  <a:schemeClr val="tx2">
                    <a:lumMod val="75000"/>
                  </a:schemeClr>
                </a:solidFill>
              </a:rPr>
              <a:t>for good</a:t>
            </a:r>
            <a:endParaRPr lang="en-GB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67744" y="5991244"/>
            <a:ext cx="4320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solidFill>
                  <a:srgbClr val="50B946"/>
                </a:solidFill>
              </a:rPr>
              <a:t>www.Bristol2015.co.uk/method</a:t>
            </a:r>
            <a:endParaRPr lang="en-GB" sz="2400" b="1" dirty="0">
              <a:solidFill>
                <a:srgbClr val="50B9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5184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215436" y="13342"/>
            <a:ext cx="7776864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0B946"/>
                </a:solidFill>
                <a:effectLst/>
                <a:uLnTx/>
                <a:uFillTx/>
                <a:latin typeface="Museo Sans Rounded 500" pitchFamily="50" charset="0"/>
                <a:ea typeface="+mj-ea"/>
                <a:cs typeface="+mj-cs"/>
              </a:defRPr>
            </a:lvl1pPr>
          </a:lstStyle>
          <a:p>
            <a:r>
              <a:rPr lang="en-GB" dirty="0" smtClean="0">
                <a:latin typeface="Calibri"/>
              </a:rPr>
              <a:t>How to reduce traffic and its impacts</a:t>
            </a:r>
            <a:endParaRPr lang="en-GB" dirty="0">
              <a:latin typeface="+mj-lt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813" y="805430"/>
            <a:ext cx="5990796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34650" y="4653136"/>
            <a:ext cx="582558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b="1" dirty="0" smtClean="0">
                <a:solidFill>
                  <a:srgbClr val="002060"/>
                </a:solidFill>
              </a:rPr>
              <a:t>Understanding air pollution effects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b="1" dirty="0" smtClean="0">
                <a:solidFill>
                  <a:srgbClr val="002060"/>
                </a:solidFill>
              </a:rPr>
              <a:t>Recognise the wider benefits of less traffic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b="1" dirty="0" smtClean="0">
                <a:solidFill>
                  <a:srgbClr val="002060"/>
                </a:solidFill>
              </a:rPr>
              <a:t>Electric and other low emission vehicles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b="1" dirty="0" smtClean="0">
                <a:solidFill>
                  <a:srgbClr val="002060"/>
                </a:solidFill>
              </a:rPr>
              <a:t>Parking management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b="1" dirty="0" smtClean="0">
                <a:solidFill>
                  <a:srgbClr val="002060"/>
                </a:solidFill>
              </a:rPr>
              <a:t>Congestion charge??</a:t>
            </a:r>
            <a:endParaRPr lang="en-GB" sz="2400" b="1" dirty="0" smtClean="0">
              <a:solidFill>
                <a:srgbClr val="00206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b="1" dirty="0" smtClean="0">
              <a:solidFill>
                <a:srgbClr val="002060"/>
              </a:solidFill>
            </a:endParaRPr>
          </a:p>
          <a:p>
            <a:endParaRPr lang="en-GB" sz="2400" b="1" dirty="0" smtClean="0">
              <a:solidFill>
                <a:srgbClr val="00206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6833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215436" y="13342"/>
            <a:ext cx="7776864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0B946"/>
                </a:solidFill>
                <a:effectLst/>
                <a:uLnTx/>
                <a:uFillTx/>
                <a:latin typeface="Museo Sans Rounded 500" pitchFamily="50" charset="0"/>
                <a:ea typeface="+mj-ea"/>
                <a:cs typeface="+mj-cs"/>
              </a:defRPr>
            </a:lvl1pPr>
          </a:lstStyle>
          <a:p>
            <a:r>
              <a:rPr lang="en-GB" dirty="0" smtClean="0">
                <a:latin typeface="Calibri"/>
              </a:rPr>
              <a:t>How to reduce traffic and its impacts</a:t>
            </a:r>
            <a:endParaRPr lang="en-GB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980728"/>
            <a:ext cx="582558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b="1" dirty="0" smtClean="0">
                <a:solidFill>
                  <a:srgbClr val="002060"/>
                </a:solidFill>
              </a:rPr>
              <a:t>Huge t</a:t>
            </a:r>
            <a:r>
              <a:rPr lang="en-GB" sz="2400" b="1" dirty="0" smtClean="0">
                <a:solidFill>
                  <a:srgbClr val="002060"/>
                </a:solidFill>
              </a:rPr>
              <a:t>ake up of car clubs in Bristol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b="1" dirty="0" smtClean="0">
                <a:solidFill>
                  <a:srgbClr val="002060"/>
                </a:solidFill>
              </a:rPr>
              <a:t>Over 100 car club bays – 3 operators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b="1" dirty="0" smtClean="0">
                <a:solidFill>
                  <a:srgbClr val="002060"/>
                </a:solidFill>
              </a:rPr>
              <a:t>Complementary to public transport use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b="1" dirty="0" smtClean="0">
              <a:solidFill>
                <a:srgbClr val="00206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b="1" dirty="0" smtClean="0">
              <a:solidFill>
                <a:srgbClr val="002060"/>
              </a:solidFill>
            </a:endParaRPr>
          </a:p>
          <a:p>
            <a:endParaRPr lang="en-GB" sz="2400" b="1" dirty="0" smtClean="0">
              <a:solidFill>
                <a:srgbClr val="00206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b="1" dirty="0" smtClean="0">
              <a:solidFill>
                <a:srgbClr val="002060"/>
              </a:solidFill>
            </a:endParaRPr>
          </a:p>
        </p:txBody>
      </p:sp>
      <p:pic>
        <p:nvPicPr>
          <p:cNvPr id="4098" name="Picture 2" descr="C:\Users\brlspjm\Desktop\Slider2-01-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471" y="2843713"/>
            <a:ext cx="7320136" cy="3660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2181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244330" y="116632"/>
            <a:ext cx="7776864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0B946"/>
                </a:solidFill>
                <a:effectLst/>
                <a:uLnTx/>
                <a:uFillTx/>
                <a:latin typeface="Museo Sans Rounded 500" pitchFamily="50" charset="0"/>
                <a:ea typeface="+mj-ea"/>
                <a:cs typeface="+mj-cs"/>
              </a:defRPr>
            </a:lvl1pPr>
          </a:lstStyle>
          <a:p>
            <a:r>
              <a:rPr lang="en-GB" dirty="0" smtClean="0">
                <a:latin typeface="Calibri"/>
              </a:rPr>
              <a:t>The challenge continues…</a:t>
            </a:r>
            <a:endParaRPr lang="en-GB" dirty="0">
              <a:latin typeface="+mj-lt"/>
            </a:endParaRPr>
          </a:p>
        </p:txBody>
      </p:sp>
      <p:pic>
        <p:nvPicPr>
          <p:cNvPr id="4" name="Picture 10" descr="http://crossfitbristol.files.wordpress.com/2011/10/evolution-of-obesit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330" y="3861048"/>
            <a:ext cx="6489402" cy="2698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44330" y="1268760"/>
            <a:ext cx="627188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b="1" dirty="0" smtClean="0">
                <a:solidFill>
                  <a:srgbClr val="002060"/>
                </a:solidFill>
              </a:rPr>
              <a:t>The time bomb of inactivity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b="1" dirty="0" smtClean="0">
                <a:solidFill>
                  <a:srgbClr val="002060"/>
                </a:solidFill>
              </a:rPr>
              <a:t>Public health and transport working together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b="1" dirty="0" smtClean="0">
                <a:solidFill>
                  <a:srgbClr val="002060"/>
                </a:solidFill>
              </a:rPr>
              <a:t>Active travel  is the “best buy” solution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b="1" dirty="0" smtClean="0">
              <a:solidFill>
                <a:srgbClr val="00206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b="1" dirty="0" smtClean="0">
                <a:solidFill>
                  <a:srgbClr val="002060"/>
                </a:solidFill>
              </a:rPr>
              <a:t>Find out more at… www.travelwest.info/essentialevidence</a:t>
            </a:r>
          </a:p>
        </p:txBody>
      </p:sp>
    </p:spTree>
    <p:extLst>
      <p:ext uri="{BB962C8B-B14F-4D97-AF65-F5344CB8AC3E}">
        <p14:creationId xmlns:p14="http://schemas.microsoft.com/office/powerpoint/2010/main" val="672048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223189" y="27856"/>
            <a:ext cx="7776864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0B946"/>
                </a:solidFill>
                <a:effectLst/>
                <a:uLnTx/>
                <a:uFillTx/>
                <a:latin typeface="Museo Sans Rounded 500" pitchFamily="50" charset="0"/>
                <a:ea typeface="+mj-ea"/>
                <a:cs typeface="+mj-cs"/>
              </a:defRPr>
            </a:lvl1pPr>
          </a:lstStyle>
          <a:p>
            <a:r>
              <a:rPr lang="en-GB" dirty="0" smtClean="0">
                <a:latin typeface="Calibri"/>
              </a:rPr>
              <a:t>My challenge to you…</a:t>
            </a:r>
            <a:endParaRPr lang="en-GB" dirty="0">
              <a:latin typeface="+mj-lt"/>
            </a:endParaRPr>
          </a:p>
        </p:txBody>
      </p:sp>
      <p:pic>
        <p:nvPicPr>
          <p:cNvPr id="1026" name="Picture 2" descr="http://news.bbcimg.co.uk/media/images/74635000/jpg/_74635998_74633210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410" y="813002"/>
            <a:ext cx="6096000" cy="3840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83410" y="4869160"/>
            <a:ext cx="627682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b="1" dirty="0" smtClean="0">
                <a:solidFill>
                  <a:srgbClr val="002060"/>
                </a:solidFill>
              </a:rPr>
              <a:t>What are the most effective ways of promoting a liveable community where you live?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267744" y="6222076"/>
            <a:ext cx="4320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solidFill>
                  <a:srgbClr val="50B946"/>
                </a:solidFill>
              </a:rPr>
              <a:t>www.Bristol2015.co.uk/method</a:t>
            </a:r>
            <a:endParaRPr lang="en-GB" sz="2400" b="1" dirty="0">
              <a:solidFill>
                <a:srgbClr val="50B9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7326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GB" dirty="0"/>
              <a:t>The Bristol </a:t>
            </a:r>
            <a:r>
              <a:rPr lang="en-GB" dirty="0" smtClean="0"/>
              <a:t>Method is…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467544" y="1196752"/>
            <a:ext cx="6264696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500" dirty="0" smtClean="0">
                <a:solidFill>
                  <a:srgbClr val="002060"/>
                </a:solidFill>
              </a:rPr>
              <a:t>A </a:t>
            </a:r>
            <a:r>
              <a:rPr lang="en-GB" sz="2500" dirty="0">
                <a:solidFill>
                  <a:srgbClr val="002060"/>
                </a:solidFill>
              </a:rPr>
              <a:t>knowledge-transfer </a:t>
            </a:r>
            <a:r>
              <a:rPr lang="en-GB" sz="2500" dirty="0" smtClean="0">
                <a:solidFill>
                  <a:srgbClr val="002060"/>
                </a:solidFill>
              </a:rPr>
              <a:t>programme from Bristol’s year as European Green Capital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500" dirty="0" smtClean="0">
                <a:solidFill>
                  <a:srgbClr val="002060"/>
                </a:solidFill>
              </a:rPr>
              <a:t>A resource for people </a:t>
            </a:r>
            <a:r>
              <a:rPr lang="en-GB" sz="2500" dirty="0">
                <a:solidFill>
                  <a:srgbClr val="002060"/>
                </a:solidFill>
              </a:rPr>
              <a:t>in other cities </a:t>
            </a:r>
            <a:r>
              <a:rPr lang="en-GB" sz="2500" dirty="0" smtClean="0">
                <a:solidFill>
                  <a:srgbClr val="002060"/>
                </a:solidFill>
              </a:rPr>
              <a:t>to use and </a:t>
            </a:r>
            <a:r>
              <a:rPr lang="en-GB" sz="2500" dirty="0">
                <a:solidFill>
                  <a:srgbClr val="002060"/>
                </a:solidFill>
              </a:rPr>
              <a:t>apply the lessons that Bristol </a:t>
            </a:r>
            <a:r>
              <a:rPr lang="en-GB" sz="2500" dirty="0" smtClean="0">
                <a:solidFill>
                  <a:srgbClr val="002060"/>
                </a:solidFill>
              </a:rPr>
              <a:t>learned </a:t>
            </a:r>
            <a:r>
              <a:rPr lang="en-GB" sz="2500" dirty="0">
                <a:solidFill>
                  <a:srgbClr val="002060"/>
                </a:solidFill>
              </a:rPr>
              <a:t>in becoming a more sustainable </a:t>
            </a:r>
            <a:r>
              <a:rPr lang="en-GB" sz="2500" dirty="0" smtClean="0">
                <a:solidFill>
                  <a:srgbClr val="002060"/>
                </a:solidFill>
              </a:rPr>
              <a:t>city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500" dirty="0" smtClean="0">
                <a:solidFill>
                  <a:srgbClr val="002060"/>
                </a:solidFill>
              </a:rPr>
              <a:t>Comprised of 28 modules</a:t>
            </a:r>
            <a:r>
              <a:rPr lang="en-GB" sz="2500" dirty="0">
                <a:solidFill>
                  <a:srgbClr val="002060"/>
                </a:solidFill>
              </a:rPr>
              <a:t>, or </a:t>
            </a:r>
            <a:r>
              <a:rPr lang="en-GB" sz="2500" dirty="0" smtClean="0">
                <a:solidFill>
                  <a:srgbClr val="002060"/>
                </a:solidFill>
              </a:rPr>
              <a:t>chapters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500" dirty="0" smtClean="0">
                <a:solidFill>
                  <a:srgbClr val="002060"/>
                </a:solidFill>
              </a:rPr>
              <a:t>An easy-to-digest set of ‘how </a:t>
            </a:r>
            <a:r>
              <a:rPr lang="en-GB" sz="2500" dirty="0">
                <a:solidFill>
                  <a:srgbClr val="002060"/>
                </a:solidFill>
              </a:rPr>
              <a:t>to’ </a:t>
            </a:r>
            <a:r>
              <a:rPr lang="en-GB" sz="2500" dirty="0" smtClean="0">
                <a:solidFill>
                  <a:srgbClr val="002060"/>
                </a:solidFill>
              </a:rPr>
              <a:t>guides </a:t>
            </a:r>
            <a:r>
              <a:rPr lang="en-GB" sz="2500" dirty="0">
                <a:solidFill>
                  <a:srgbClr val="002060"/>
                </a:solidFill>
              </a:rPr>
              <a:t>on </a:t>
            </a:r>
            <a:r>
              <a:rPr lang="en-GB" sz="2500" dirty="0" smtClean="0">
                <a:solidFill>
                  <a:srgbClr val="002060"/>
                </a:solidFill>
              </a:rPr>
              <a:t>particular topics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500" dirty="0" smtClean="0">
                <a:solidFill>
                  <a:srgbClr val="002060"/>
                </a:solidFill>
              </a:rPr>
              <a:t>Generic advice and suggestions </a:t>
            </a:r>
            <a:r>
              <a:rPr lang="en-GB" sz="2500" dirty="0">
                <a:solidFill>
                  <a:srgbClr val="002060"/>
                </a:solidFill>
              </a:rPr>
              <a:t>that each reader can </a:t>
            </a:r>
            <a:r>
              <a:rPr lang="en-GB" sz="2500" dirty="0" smtClean="0">
                <a:solidFill>
                  <a:srgbClr val="002060"/>
                </a:solidFill>
              </a:rPr>
              <a:t>adapt to </a:t>
            </a:r>
            <a:r>
              <a:rPr lang="en-GB" sz="2500" dirty="0">
                <a:solidFill>
                  <a:srgbClr val="002060"/>
                </a:solidFill>
              </a:rPr>
              <a:t>their own </a:t>
            </a:r>
            <a:r>
              <a:rPr lang="en-GB" sz="2500" dirty="0" smtClean="0">
                <a:solidFill>
                  <a:srgbClr val="002060"/>
                </a:solidFill>
              </a:rPr>
              <a:t>situation</a:t>
            </a:r>
            <a:endParaRPr lang="en-GB" sz="25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3693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95536" y="1016901"/>
            <a:ext cx="7056784" cy="643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 smtClean="0">
                <a:solidFill>
                  <a:srgbClr val="002060"/>
                </a:solidFill>
              </a:rPr>
              <a:t>...create a vision of a city’s future</a:t>
            </a:r>
          </a:p>
          <a:p>
            <a:r>
              <a:rPr lang="en-GB" sz="2600" dirty="0" smtClean="0">
                <a:solidFill>
                  <a:srgbClr val="002060"/>
                </a:solidFill>
              </a:rPr>
              <a:t>...</a:t>
            </a:r>
            <a:r>
              <a:rPr lang="en-GB" sz="2600" dirty="0">
                <a:solidFill>
                  <a:srgbClr val="002060"/>
                </a:solidFill>
              </a:rPr>
              <a:t>measure the sustainability of a city</a:t>
            </a:r>
          </a:p>
          <a:p>
            <a:r>
              <a:rPr lang="en-GB" sz="2600" dirty="0">
                <a:solidFill>
                  <a:srgbClr val="002060"/>
                </a:solidFill>
              </a:rPr>
              <a:t>…cut the carbon footprint of a city’s buildings</a:t>
            </a:r>
          </a:p>
          <a:p>
            <a:r>
              <a:rPr lang="en-GB" sz="2600" dirty="0" smtClean="0">
                <a:solidFill>
                  <a:srgbClr val="002060"/>
                </a:solidFill>
              </a:rPr>
              <a:t>…create more resilient cities</a:t>
            </a:r>
          </a:p>
          <a:p>
            <a:r>
              <a:rPr lang="en-GB" sz="2600" dirty="0" smtClean="0">
                <a:solidFill>
                  <a:srgbClr val="002060"/>
                </a:solidFill>
              </a:rPr>
              <a:t>...tackle food waste</a:t>
            </a:r>
            <a:endParaRPr lang="en-GB" sz="2600" dirty="0">
              <a:solidFill>
                <a:srgbClr val="002060"/>
              </a:solidFill>
            </a:endParaRPr>
          </a:p>
          <a:p>
            <a:r>
              <a:rPr lang="en-GB" sz="2600" dirty="0">
                <a:solidFill>
                  <a:srgbClr val="002060"/>
                </a:solidFill>
              </a:rPr>
              <a:t>...protect and enhance green spaces in </a:t>
            </a:r>
            <a:r>
              <a:rPr lang="en-GB" sz="2600" dirty="0" smtClean="0">
                <a:solidFill>
                  <a:srgbClr val="002060"/>
                </a:solidFill>
              </a:rPr>
              <a:t>a </a:t>
            </a:r>
            <a:r>
              <a:rPr lang="en-GB" sz="2600" dirty="0">
                <a:solidFill>
                  <a:srgbClr val="002060"/>
                </a:solidFill>
              </a:rPr>
              <a:t>city</a:t>
            </a:r>
          </a:p>
          <a:p>
            <a:r>
              <a:rPr lang="en-GB" sz="2600" dirty="0">
                <a:solidFill>
                  <a:srgbClr val="002060"/>
                </a:solidFill>
              </a:rPr>
              <a:t>...set up a local currency</a:t>
            </a:r>
          </a:p>
          <a:p>
            <a:r>
              <a:rPr lang="en-GB" sz="2600" dirty="0" smtClean="0">
                <a:solidFill>
                  <a:srgbClr val="002060"/>
                </a:solidFill>
              </a:rPr>
              <a:t>...grow the green economy</a:t>
            </a:r>
            <a:endParaRPr lang="en-GB" sz="2600" dirty="0">
              <a:solidFill>
                <a:srgbClr val="002060"/>
              </a:solidFill>
            </a:endParaRPr>
          </a:p>
          <a:p>
            <a:r>
              <a:rPr lang="en-GB" sz="2600" dirty="0" smtClean="0">
                <a:solidFill>
                  <a:srgbClr val="002060"/>
                </a:solidFill>
              </a:rPr>
              <a:t>...use art to inspire change</a:t>
            </a:r>
          </a:p>
          <a:p>
            <a:r>
              <a:rPr lang="en-GB" sz="2600" dirty="0" smtClean="0">
                <a:solidFill>
                  <a:srgbClr val="002060"/>
                </a:solidFill>
              </a:rPr>
              <a:t>…promote </a:t>
            </a:r>
            <a:r>
              <a:rPr lang="en-GB" sz="2600" dirty="0">
                <a:solidFill>
                  <a:srgbClr val="002060"/>
                </a:solidFill>
              </a:rPr>
              <a:t>renewable energy </a:t>
            </a:r>
            <a:r>
              <a:rPr lang="en-GB" sz="2600" dirty="0" smtClean="0">
                <a:solidFill>
                  <a:srgbClr val="002060"/>
                </a:solidFill>
              </a:rPr>
              <a:t>generation</a:t>
            </a:r>
            <a:endParaRPr lang="en-GB" sz="2600" dirty="0">
              <a:solidFill>
                <a:srgbClr val="002060"/>
              </a:solidFill>
            </a:endParaRPr>
          </a:p>
          <a:p>
            <a:r>
              <a:rPr lang="en-GB" sz="2600" dirty="0" smtClean="0"/>
              <a:t>...</a:t>
            </a:r>
            <a:r>
              <a:rPr lang="en-GB" sz="2600" b="1" dirty="0" smtClean="0">
                <a:solidFill>
                  <a:srgbClr val="002060"/>
                </a:solidFill>
              </a:rPr>
              <a:t>get more people riding bikes and walking</a:t>
            </a:r>
          </a:p>
          <a:p>
            <a:r>
              <a:rPr lang="en-GB" sz="2600" b="1" dirty="0" smtClean="0">
                <a:solidFill>
                  <a:srgbClr val="002060"/>
                </a:solidFill>
              </a:rPr>
              <a:t>…increase public transport use</a:t>
            </a:r>
          </a:p>
          <a:p>
            <a:r>
              <a:rPr lang="en-GB" sz="2600" b="1" dirty="0" smtClean="0">
                <a:solidFill>
                  <a:srgbClr val="002060"/>
                </a:solidFill>
              </a:rPr>
              <a:t>…create liveable communities</a:t>
            </a:r>
          </a:p>
          <a:p>
            <a:r>
              <a:rPr lang="en-GB" sz="2600" b="1" dirty="0" smtClean="0">
                <a:solidFill>
                  <a:srgbClr val="002060"/>
                </a:solidFill>
              </a:rPr>
              <a:t>…reduce traffic and its impacts</a:t>
            </a:r>
            <a:endParaRPr lang="en-GB" sz="2600" b="1" dirty="0">
              <a:solidFill>
                <a:srgbClr val="002060"/>
              </a:solidFill>
            </a:endParaRPr>
          </a:p>
          <a:p>
            <a:endParaRPr lang="en-GB" sz="2400" dirty="0"/>
          </a:p>
          <a:p>
            <a:endParaRPr lang="en-GB" sz="2400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36577" y="188640"/>
            <a:ext cx="7776864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0B946"/>
                </a:solidFill>
                <a:effectLst/>
                <a:uLnTx/>
                <a:uFillTx/>
                <a:latin typeface="Museo Sans Rounded 500" pitchFamily="50" charset="0"/>
                <a:ea typeface="+mj-ea"/>
                <a:cs typeface="+mj-cs"/>
              </a:defRPr>
            </a:lvl1pPr>
          </a:lstStyle>
          <a:p>
            <a:r>
              <a:rPr lang="en-GB" dirty="0">
                <a:latin typeface="Calibri"/>
              </a:rPr>
              <a:t>The Bristol </a:t>
            </a:r>
            <a:r>
              <a:rPr lang="en-GB" dirty="0" smtClean="0">
                <a:latin typeface="Calibri"/>
              </a:rPr>
              <a:t>Method includes h</a:t>
            </a:r>
            <a:r>
              <a:rPr lang="en-GB" dirty="0" smtClean="0">
                <a:latin typeface="+mj-lt"/>
              </a:rPr>
              <a:t>ow to…</a:t>
            </a:r>
            <a:endParaRPr lang="en-GB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0881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244330" y="188640"/>
            <a:ext cx="7776864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0B946"/>
                </a:solidFill>
                <a:effectLst/>
                <a:uLnTx/>
                <a:uFillTx/>
                <a:latin typeface="Museo Sans Rounded 500" pitchFamily="50" charset="0"/>
                <a:ea typeface="+mj-ea"/>
                <a:cs typeface="+mj-cs"/>
              </a:defRPr>
            </a:lvl1pPr>
          </a:lstStyle>
          <a:p>
            <a:r>
              <a:rPr lang="en-GB" dirty="0" smtClean="0">
                <a:latin typeface="Calibri"/>
              </a:rPr>
              <a:t>How </a:t>
            </a:r>
            <a:r>
              <a:rPr lang="en-GB" dirty="0">
                <a:latin typeface="Calibri"/>
              </a:rPr>
              <a:t>to get more people riding bikes and </a:t>
            </a:r>
            <a:r>
              <a:rPr lang="en-GB" dirty="0" smtClean="0">
                <a:latin typeface="Calibri"/>
              </a:rPr>
              <a:t>walking</a:t>
            </a:r>
            <a:endParaRPr lang="en-GB" dirty="0">
              <a:latin typeface="Calibri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349" y="1203377"/>
            <a:ext cx="5393446" cy="35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51111" y="4797152"/>
            <a:ext cx="565298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b="1" dirty="0" smtClean="0">
                <a:solidFill>
                  <a:srgbClr val="002060"/>
                </a:solidFill>
              </a:rPr>
              <a:t>Lead by example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b="1" dirty="0" smtClean="0">
                <a:solidFill>
                  <a:srgbClr val="002060"/>
                </a:solidFill>
              </a:rPr>
              <a:t>20 mph / 30 </a:t>
            </a:r>
            <a:r>
              <a:rPr lang="en-GB" sz="2400" b="1" dirty="0" err="1" smtClean="0">
                <a:solidFill>
                  <a:srgbClr val="002060"/>
                </a:solidFill>
              </a:rPr>
              <a:t>kph</a:t>
            </a:r>
            <a:r>
              <a:rPr lang="en-GB" sz="2400" b="1" dirty="0" smtClean="0">
                <a:solidFill>
                  <a:srgbClr val="002060"/>
                </a:solidFill>
              </a:rPr>
              <a:t> speed limits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b="1" dirty="0" smtClean="0">
                <a:solidFill>
                  <a:srgbClr val="002060"/>
                </a:solidFill>
              </a:rPr>
              <a:t>Segregated cycle routes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b="1" dirty="0" smtClean="0">
                <a:solidFill>
                  <a:srgbClr val="002060"/>
                </a:solidFill>
              </a:rPr>
              <a:t>Rail and bus integration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b="1" dirty="0" smtClean="0">
                <a:solidFill>
                  <a:srgbClr val="002060"/>
                </a:solidFill>
              </a:rPr>
              <a:t>Cycle training and month-long bike </a:t>
            </a:r>
            <a:r>
              <a:rPr lang="en-GB" sz="2400" b="1" dirty="0" smtClean="0">
                <a:solidFill>
                  <a:srgbClr val="002060"/>
                </a:solidFill>
              </a:rPr>
              <a:t>loans</a:t>
            </a:r>
            <a:endParaRPr lang="en-GB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15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244330" y="188640"/>
            <a:ext cx="7776864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0B946"/>
                </a:solidFill>
                <a:effectLst/>
                <a:uLnTx/>
                <a:uFillTx/>
                <a:latin typeface="Museo Sans Rounded 500" pitchFamily="50" charset="0"/>
                <a:ea typeface="+mj-ea"/>
                <a:cs typeface="+mj-cs"/>
              </a:defRPr>
            </a:lvl1pPr>
          </a:lstStyle>
          <a:p>
            <a:r>
              <a:rPr lang="en-GB" dirty="0" smtClean="0">
                <a:latin typeface="Calibri"/>
              </a:rPr>
              <a:t>How </a:t>
            </a:r>
            <a:r>
              <a:rPr lang="en-GB" dirty="0">
                <a:latin typeface="Calibri"/>
              </a:rPr>
              <a:t>to get more people riding bikes and </a:t>
            </a:r>
            <a:r>
              <a:rPr lang="en-GB" dirty="0" smtClean="0">
                <a:latin typeface="Calibri"/>
              </a:rPr>
              <a:t>walking</a:t>
            </a:r>
            <a:endParaRPr lang="en-GB" dirty="0">
              <a:latin typeface="Calibri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8488" y="1700808"/>
            <a:ext cx="403963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b="1" dirty="0" smtClean="0">
                <a:solidFill>
                  <a:srgbClr val="002060"/>
                </a:solidFill>
              </a:rPr>
              <a:t>Bristol to Bath Railway Path cycle route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b="1" dirty="0" smtClean="0">
                <a:solidFill>
                  <a:srgbClr val="002060"/>
                </a:solidFill>
              </a:rPr>
              <a:t>13 miles off road commuter and leisure track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b="1" dirty="0" smtClean="0">
                <a:solidFill>
                  <a:srgbClr val="002060"/>
                </a:solidFill>
              </a:rPr>
              <a:t>Opened </a:t>
            </a:r>
            <a:r>
              <a:rPr lang="en-GB" sz="2400" b="1" dirty="0">
                <a:solidFill>
                  <a:srgbClr val="002060"/>
                </a:solidFill>
              </a:rPr>
              <a:t>in 1986 - </a:t>
            </a:r>
            <a:r>
              <a:rPr lang="en-GB" sz="2400" b="1" dirty="0" err="1">
                <a:solidFill>
                  <a:srgbClr val="002060"/>
                </a:solidFill>
              </a:rPr>
              <a:t>Sustrans</a:t>
            </a:r>
            <a:endParaRPr lang="en-GB" sz="2400" b="1" dirty="0">
              <a:solidFill>
                <a:srgbClr val="00206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b="1" dirty="0" smtClean="0">
                <a:solidFill>
                  <a:srgbClr val="002060"/>
                </a:solidFill>
              </a:rPr>
              <a:t>Around 7000 daily users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b="1" dirty="0" smtClean="0">
              <a:solidFill>
                <a:srgbClr val="00206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b="1" dirty="0" smtClean="0">
                <a:solidFill>
                  <a:srgbClr val="002060"/>
                </a:solidFill>
              </a:rPr>
              <a:t>Walking/cycling conflict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b="1" dirty="0" smtClean="0">
                <a:solidFill>
                  <a:srgbClr val="002060"/>
                </a:solidFill>
              </a:rPr>
              <a:t>MAMIL commuters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b="1" dirty="0" smtClean="0">
                <a:solidFill>
                  <a:srgbClr val="002060"/>
                </a:solidFill>
              </a:rPr>
              <a:t>Community-led solution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b="1" dirty="0" smtClean="0">
              <a:solidFill>
                <a:srgbClr val="002060"/>
              </a:solidFill>
            </a:endParaRPr>
          </a:p>
        </p:txBody>
      </p:sp>
      <p:pic>
        <p:nvPicPr>
          <p:cNvPr id="3" name="Picture 2" descr="C:\Users\brlspjm\AppData\Local\Microsoft\Windows\Temporary Internet Files\Content.Outlook\R1PJO8YV\IMG_00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401432" y="1514940"/>
            <a:ext cx="5396999" cy="404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4938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258709" y="14469"/>
            <a:ext cx="7776864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0B946"/>
                </a:solidFill>
                <a:effectLst/>
                <a:uLnTx/>
                <a:uFillTx/>
                <a:latin typeface="Museo Sans Rounded 500" pitchFamily="50" charset="0"/>
                <a:ea typeface="+mj-ea"/>
                <a:cs typeface="+mj-cs"/>
              </a:defRPr>
            </a:lvl1pPr>
          </a:lstStyle>
          <a:p>
            <a:r>
              <a:rPr lang="en-GB" dirty="0" smtClean="0">
                <a:latin typeface="Calibri"/>
              </a:rPr>
              <a:t>How to increase public transport use</a:t>
            </a:r>
            <a:endParaRPr lang="en-GB" dirty="0">
              <a:latin typeface="+mj-lt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16" y="806557"/>
            <a:ext cx="5768712" cy="391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71416" y="4725144"/>
            <a:ext cx="693688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b="1" dirty="0" smtClean="0">
                <a:solidFill>
                  <a:srgbClr val="002060"/>
                </a:solidFill>
              </a:rPr>
              <a:t>Bus priority – whole corridor approach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b="1" dirty="0" smtClean="0">
                <a:solidFill>
                  <a:srgbClr val="002060"/>
                </a:solidFill>
              </a:rPr>
              <a:t>Real time information at stop and in your pocket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b="1" dirty="0" smtClean="0">
                <a:solidFill>
                  <a:srgbClr val="002060"/>
                </a:solidFill>
              </a:rPr>
              <a:t>High quality vehicles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b="1" dirty="0" smtClean="0">
                <a:solidFill>
                  <a:srgbClr val="002060"/>
                </a:solidFill>
              </a:rPr>
              <a:t>Smart </a:t>
            </a:r>
            <a:r>
              <a:rPr lang="en-GB" sz="2400" b="1" dirty="0">
                <a:solidFill>
                  <a:srgbClr val="002060"/>
                </a:solidFill>
              </a:rPr>
              <a:t>and integrated </a:t>
            </a:r>
            <a:r>
              <a:rPr lang="en-GB" sz="2400" b="1" dirty="0" smtClean="0">
                <a:solidFill>
                  <a:srgbClr val="002060"/>
                </a:solidFill>
              </a:rPr>
              <a:t>ticketing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b="1" dirty="0" smtClean="0">
                <a:solidFill>
                  <a:srgbClr val="002060"/>
                </a:solidFill>
              </a:rPr>
              <a:t>Accessible and affordable</a:t>
            </a:r>
            <a:endParaRPr lang="en-GB" sz="2400" b="1" dirty="0">
              <a:solidFill>
                <a:srgbClr val="00206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b="1" dirty="0" smtClean="0">
              <a:solidFill>
                <a:srgbClr val="00206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9869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258709" y="14469"/>
            <a:ext cx="7776864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0B946"/>
                </a:solidFill>
                <a:effectLst/>
                <a:uLnTx/>
                <a:uFillTx/>
                <a:latin typeface="Museo Sans Rounded 500" pitchFamily="50" charset="0"/>
                <a:ea typeface="+mj-ea"/>
                <a:cs typeface="+mj-cs"/>
              </a:defRPr>
            </a:lvl1pPr>
          </a:lstStyle>
          <a:p>
            <a:r>
              <a:rPr lang="en-GB" dirty="0" smtClean="0">
                <a:latin typeface="Calibri"/>
              </a:rPr>
              <a:t>How to increase public transport use</a:t>
            </a:r>
            <a:endParaRPr lang="en-GB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8844" y="854764"/>
            <a:ext cx="401061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b="1" dirty="0" smtClean="0">
                <a:solidFill>
                  <a:srgbClr val="002060"/>
                </a:solidFill>
              </a:rPr>
              <a:t>Improving the image of </a:t>
            </a:r>
            <a:r>
              <a:rPr lang="en-GB" sz="2400" b="1" dirty="0" smtClean="0">
                <a:solidFill>
                  <a:srgbClr val="002060"/>
                </a:solidFill>
              </a:rPr>
              <a:t>the bus and tackling air pollution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002060"/>
                </a:solidFill>
              </a:rPr>
              <a:t>Geo-fence technology trial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b="1" dirty="0" smtClean="0">
              <a:solidFill>
                <a:srgbClr val="00206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b="1" dirty="0" smtClean="0">
              <a:solidFill>
                <a:srgbClr val="002060"/>
              </a:solidFill>
            </a:endParaRPr>
          </a:p>
        </p:txBody>
      </p:sp>
      <p:pic>
        <p:nvPicPr>
          <p:cNvPr id="2050" name="Picture 2" descr="C:\Users\brlspjm\Desktop\257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358" y="2780928"/>
            <a:ext cx="6241997" cy="3973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4489557" y="877549"/>
            <a:ext cx="288496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002060"/>
                </a:solidFill>
              </a:rPr>
              <a:t>Punctuality and reliability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002060"/>
                </a:solidFill>
              </a:rPr>
              <a:t>Partnership </a:t>
            </a:r>
            <a:r>
              <a:rPr lang="en-GB" sz="2400" b="1" dirty="0" smtClean="0">
                <a:solidFill>
                  <a:srgbClr val="002060"/>
                </a:solidFill>
              </a:rPr>
              <a:t>commitments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2361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244330" y="0"/>
            <a:ext cx="7776864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0B946"/>
                </a:solidFill>
                <a:effectLst/>
                <a:uLnTx/>
                <a:uFillTx/>
                <a:latin typeface="Museo Sans Rounded 500" pitchFamily="50" charset="0"/>
                <a:ea typeface="+mj-ea"/>
                <a:cs typeface="+mj-cs"/>
              </a:defRPr>
            </a:lvl1pPr>
          </a:lstStyle>
          <a:p>
            <a:r>
              <a:rPr lang="en-GB" dirty="0" smtClean="0">
                <a:latin typeface="Calibri"/>
              </a:rPr>
              <a:t>How to create liveable communities</a:t>
            </a:r>
            <a:endParaRPr lang="en-GB" dirty="0">
              <a:latin typeface="+mj-lt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646" y="772187"/>
            <a:ext cx="5684521" cy="412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39832" y="4886661"/>
            <a:ext cx="511256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b="1" dirty="0" smtClean="0">
                <a:solidFill>
                  <a:srgbClr val="002060"/>
                </a:solidFill>
              </a:rPr>
              <a:t>Safe speeds city </a:t>
            </a:r>
            <a:r>
              <a:rPr lang="en-GB" sz="2400" b="1" dirty="0" smtClean="0">
                <a:solidFill>
                  <a:srgbClr val="002060"/>
                </a:solidFill>
              </a:rPr>
              <a:t>wide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b="1" dirty="0" smtClean="0">
                <a:solidFill>
                  <a:srgbClr val="002060"/>
                </a:solidFill>
              </a:rPr>
              <a:t>“Making Sundays Special”</a:t>
            </a:r>
            <a:endParaRPr lang="en-GB" sz="2400" b="1" dirty="0" smtClean="0">
              <a:solidFill>
                <a:srgbClr val="00206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b="1" dirty="0" smtClean="0">
                <a:solidFill>
                  <a:srgbClr val="002060"/>
                </a:solidFill>
              </a:rPr>
              <a:t>Playing </a:t>
            </a:r>
            <a:r>
              <a:rPr lang="en-GB" sz="2400" b="1" dirty="0" smtClean="0">
                <a:solidFill>
                  <a:srgbClr val="002060"/>
                </a:solidFill>
              </a:rPr>
              <a:t>out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b="1" dirty="0" smtClean="0">
                <a:solidFill>
                  <a:srgbClr val="002060"/>
                </a:solidFill>
              </a:rPr>
              <a:t>Reclaiming streets for residents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b="1" dirty="0" smtClean="0">
                <a:solidFill>
                  <a:srgbClr val="002060"/>
                </a:solidFill>
              </a:rPr>
              <a:t>Children’s bike exchange</a:t>
            </a:r>
            <a:endParaRPr lang="en-GB" sz="2400" b="1" dirty="0">
              <a:solidFill>
                <a:srgbClr val="00206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b="1" dirty="0" smtClean="0">
              <a:solidFill>
                <a:srgbClr val="002060"/>
              </a:solidFill>
            </a:endParaRPr>
          </a:p>
          <a:p>
            <a:endParaRPr lang="en-GB" sz="2400" b="1" dirty="0" smtClean="0">
              <a:solidFill>
                <a:srgbClr val="00206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25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244330" y="0"/>
            <a:ext cx="7776864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0B946"/>
                </a:solidFill>
                <a:effectLst/>
                <a:uLnTx/>
                <a:uFillTx/>
                <a:latin typeface="Museo Sans Rounded 500" pitchFamily="50" charset="0"/>
                <a:ea typeface="+mj-ea"/>
                <a:cs typeface="+mj-cs"/>
              </a:defRPr>
            </a:lvl1pPr>
          </a:lstStyle>
          <a:p>
            <a:r>
              <a:rPr lang="en-GB" dirty="0" smtClean="0">
                <a:latin typeface="Calibri"/>
              </a:rPr>
              <a:t>How to create liveable communities</a:t>
            </a:r>
            <a:endParaRPr lang="en-GB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5527" y="692696"/>
            <a:ext cx="48965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b="1" dirty="0" smtClean="0">
                <a:solidFill>
                  <a:srgbClr val="002060"/>
                </a:solidFill>
              </a:rPr>
              <a:t>Street </a:t>
            </a:r>
            <a:r>
              <a:rPr lang="en-GB" sz="2400" b="1" dirty="0" smtClean="0">
                <a:solidFill>
                  <a:srgbClr val="002060"/>
                </a:solidFill>
              </a:rPr>
              <a:t>closures for major </a:t>
            </a:r>
            <a:r>
              <a:rPr lang="en-GB" sz="2400" b="1" dirty="0" smtClean="0">
                <a:solidFill>
                  <a:srgbClr val="002060"/>
                </a:solidFill>
              </a:rPr>
              <a:t>events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b="1" dirty="0" smtClean="0">
                <a:solidFill>
                  <a:srgbClr val="002060"/>
                </a:solidFill>
              </a:rPr>
              <a:t>Bristol Half Marathon/10k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b="1" dirty="0" smtClean="0">
                <a:solidFill>
                  <a:srgbClr val="002060"/>
                </a:solidFill>
              </a:rPr>
              <a:t>Sky Ride/Tour of Britain</a:t>
            </a:r>
            <a:endParaRPr lang="en-GB" sz="2400" b="1" dirty="0" smtClean="0">
              <a:solidFill>
                <a:srgbClr val="00206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b="1" dirty="0" smtClean="0">
              <a:solidFill>
                <a:srgbClr val="00206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b="1" dirty="0" smtClean="0">
              <a:solidFill>
                <a:srgbClr val="002060"/>
              </a:solidFill>
            </a:endParaRPr>
          </a:p>
          <a:p>
            <a:endParaRPr lang="en-GB" sz="2400" b="1" dirty="0" smtClean="0">
              <a:solidFill>
                <a:srgbClr val="00206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b="1" dirty="0" smtClean="0">
              <a:solidFill>
                <a:srgbClr val="002060"/>
              </a:solidFill>
            </a:endParaRPr>
          </a:p>
        </p:txBody>
      </p:sp>
      <p:pic>
        <p:nvPicPr>
          <p:cNvPr id="3075" name="Picture 3" descr="C:\Users\brlspjm\Desktop\15547259-lar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16832"/>
            <a:ext cx="6261952" cy="4215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3570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3555</TotalTime>
  <Words>445</Words>
  <Application>Microsoft Office PowerPoint</Application>
  <PresentationFormat>On-screen Show (4:3)</PresentationFormat>
  <Paragraphs>86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The Bristol Method  Peter Mann Transport Director Bristol City Council, UK</vt:lpstr>
      <vt:lpstr>The Bristol Method is…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Katherine</dc:creator>
  <cp:lastModifiedBy>Peter Mann</cp:lastModifiedBy>
  <cp:revision>99</cp:revision>
  <dcterms:created xsi:type="dcterms:W3CDTF">2014-12-03T11:30:32Z</dcterms:created>
  <dcterms:modified xsi:type="dcterms:W3CDTF">2016-09-21T22:18:54Z</dcterms:modified>
</cp:coreProperties>
</file>